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Economica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conomica-bold.fntdata"/><Relationship Id="rId14" Type="http://schemas.openxmlformats.org/officeDocument/2006/relationships/font" Target="fonts/Economica-regular.fntdata"/><Relationship Id="rId17" Type="http://schemas.openxmlformats.org/officeDocument/2006/relationships/font" Target="fonts/Economica-boldItalic.fntdata"/><Relationship Id="rId16" Type="http://schemas.openxmlformats.org/officeDocument/2006/relationships/font" Target="fonts/Economica-italic.fntdata"/><Relationship Id="rId5" Type="http://schemas.openxmlformats.org/officeDocument/2006/relationships/slide" Target="slides/slide1.xml"/><Relationship Id="rId19" Type="http://schemas.openxmlformats.org/officeDocument/2006/relationships/font" Target="fonts/OpenSans-bold.fntdata"/><Relationship Id="rId6" Type="http://schemas.openxmlformats.org/officeDocument/2006/relationships/slide" Target="slides/slide2.xml"/><Relationship Id="rId18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2783250" y="923274"/>
            <a:ext cx="3577500" cy="3599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8000"/>
              <a:t>The College Process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From Start to Finish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312400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Choose 4-6 colleges to apply to. </a:t>
            </a:r>
          </a:p>
          <a:p>
            <a:pPr indent="-368300" lvl="0" marL="45720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Complete applications for each college, and submit all required materials.</a:t>
            </a:r>
          </a:p>
          <a:p>
            <a:pPr indent="-368300" lvl="0" marL="45720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Receive decisions from each college.</a:t>
            </a:r>
          </a:p>
          <a:p>
            <a:pPr indent="-368300" lvl="0" marL="45720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File for financial aid and scholarships.</a:t>
            </a:r>
          </a:p>
          <a:p>
            <a:pPr indent="-368300" lvl="0" marL="45720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Choose which college to attend.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2" type="body"/>
          </p:nvPr>
        </p:nvSpPr>
        <p:spPr>
          <a:xfrm>
            <a:off x="4895800" y="149450"/>
            <a:ext cx="4240200" cy="81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Demographics, contact information, etc.</a:t>
            </a:r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534000" y="221875"/>
            <a:ext cx="3837000" cy="45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Information Forms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534000" y="724200"/>
            <a:ext cx="29049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Transcripts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34000" y="1251312"/>
            <a:ext cx="22167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Test Scores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34000" y="1778450"/>
            <a:ext cx="3582000" cy="4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Letters of Recommendation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534000" y="2337350"/>
            <a:ext cx="20859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Personal Essay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534000" y="3355900"/>
            <a:ext cx="39861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Auditions/Portfolios/Interview</a:t>
            </a:r>
          </a:p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895800" y="1181375"/>
            <a:ext cx="3837000" cy="81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Predictive college success</a:t>
            </a:r>
          </a:p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895800" y="676075"/>
            <a:ext cx="3837000" cy="81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Academic ability</a:t>
            </a:r>
          </a:p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895800" y="1701400"/>
            <a:ext cx="3837000" cy="81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Behavior in the classroom and personal characteristics</a:t>
            </a:r>
          </a:p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895800" y="2337350"/>
            <a:ext cx="3837000" cy="81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Personality</a:t>
            </a:r>
          </a:p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895800" y="3377175"/>
            <a:ext cx="3837000" cy="81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Speciality skills/in-person mannerisms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534000" y="2846612"/>
            <a:ext cx="27741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Summary of Activities</a:t>
            </a:r>
          </a:p>
        </p:txBody>
      </p:sp>
      <p:sp>
        <p:nvSpPr>
          <p:cNvPr id="86" name="Shape 86"/>
          <p:cNvSpPr txBox="1"/>
          <p:nvPr>
            <p:ph idx="2" type="body"/>
          </p:nvPr>
        </p:nvSpPr>
        <p:spPr>
          <a:xfrm>
            <a:off x="4895800" y="2766687"/>
            <a:ext cx="3837000" cy="814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Involvement &amp; Time-Management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Applications</a:t>
            </a:r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>
            <a:off x="311700" y="12673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300">
                <a:latin typeface="Open Sans"/>
                <a:ea typeface="Open Sans"/>
                <a:cs typeface="Open Sans"/>
                <a:sym typeface="Open Sans"/>
              </a:rPr>
              <a:t>Common Application </a:t>
            </a:r>
            <a:r>
              <a:rPr lang="en" sz="2300">
                <a:latin typeface="Open Sans"/>
                <a:ea typeface="Open Sans"/>
                <a:cs typeface="Open Sans"/>
                <a:sym typeface="Open Sans"/>
              </a:rPr>
              <a:t>- online single application that many schools accept (must apply at www.commonapp.org)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340950" y="2174450"/>
            <a:ext cx="8462100" cy="11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Individual Online Application</a:t>
            </a:r>
            <a:r>
              <a:rPr lang="en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each college has their own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340950" y="3320750"/>
            <a:ext cx="8462100" cy="11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Individual Paper Application</a:t>
            </a:r>
            <a:r>
              <a:rPr lang="en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each college has their own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Deadlines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083250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600"/>
              <a:t>Early Decision</a:t>
            </a:r>
            <a:r>
              <a:rPr lang="en" sz="1600"/>
              <a:t> is binding. You commit to one school, and if you get in, you are attending.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/>
              <a:t>Early Action</a:t>
            </a:r>
            <a:r>
              <a:rPr lang="en" sz="1600"/>
              <a:t> is non-binding. You apply early, receive a decision early, and can decide to either attend or not.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/>
              <a:t>Regular Decision</a:t>
            </a:r>
            <a:r>
              <a:rPr lang="en" sz="1600"/>
              <a:t> is the standard deadline, and you will receive a decision around April 1.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/>
              <a:t>Priority Deadline</a:t>
            </a:r>
            <a:r>
              <a:rPr lang="en" sz="1600"/>
              <a:t> is the deadline to be considered for scholarships (if you want to be considered for scholarships, you want to apply by this date).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/>
              <a:t>Rolling</a:t>
            </a:r>
            <a:r>
              <a:rPr lang="en" sz="1600"/>
              <a:t> means there is no deadline.  You can apply whenever and usually hear within four to six weeks.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Note</a:t>
            </a:r>
            <a:r>
              <a:rPr lang="en"/>
              <a:t>: Whichever type of deadline you choose, the deadline to turn in materials to Mrs. Goldberg is ALWAYS two weeks before your chosen deadline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What’s in my daughter’s paper packet?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311700" y="12910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24242"/>
              </a:buClr>
              <a:buSzPct val="100000"/>
              <a:buFont typeface="Open Sans"/>
            </a:pPr>
            <a:r>
              <a:rPr lang="en" sz="2200">
                <a:solidFill>
                  <a:srgbClr val="424242"/>
                </a:solidFill>
                <a:latin typeface="Open Sans"/>
                <a:ea typeface="Open Sans"/>
                <a:cs typeface="Open Sans"/>
                <a:sym typeface="Open Sans"/>
              </a:rPr>
              <a:t>Before &amp; After Directions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24242"/>
              </a:buClr>
              <a:buSzPct val="100000"/>
              <a:buFont typeface="Open Sans"/>
            </a:pPr>
            <a:r>
              <a:rPr lang="en" sz="2200">
                <a:solidFill>
                  <a:srgbClr val="424242"/>
                </a:solidFill>
                <a:latin typeface="Open Sans"/>
                <a:ea typeface="Open Sans"/>
                <a:cs typeface="Open Sans"/>
                <a:sym typeface="Open Sans"/>
              </a:rPr>
              <a:t>Incarnate College Visit Policy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24242"/>
              </a:buClr>
              <a:buSzPct val="100000"/>
              <a:buFont typeface="Open Sans"/>
            </a:pPr>
            <a:r>
              <a:rPr lang="en" sz="2200">
                <a:solidFill>
                  <a:srgbClr val="424242"/>
                </a:solidFill>
                <a:latin typeface="Open Sans"/>
                <a:ea typeface="Open Sans"/>
                <a:cs typeface="Open Sans"/>
                <a:sym typeface="Open Sans"/>
              </a:rPr>
              <a:t>Summary of Activities Template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24242"/>
              </a:buClr>
              <a:buSzPct val="100000"/>
              <a:buFont typeface="Open Sans"/>
            </a:pPr>
            <a:r>
              <a:rPr lang="en" sz="2200">
                <a:solidFill>
                  <a:srgbClr val="424242"/>
                </a:solidFill>
                <a:latin typeface="Open Sans"/>
                <a:ea typeface="Open Sans"/>
                <a:cs typeface="Open Sans"/>
                <a:sym typeface="Open Sans"/>
              </a:rPr>
              <a:t>FAQ Sheet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24242"/>
              </a:buClr>
              <a:buSzPct val="100000"/>
              <a:buFont typeface="Open Sans"/>
            </a:pPr>
            <a:r>
              <a:rPr lang="en" sz="2200">
                <a:solidFill>
                  <a:srgbClr val="424242"/>
                </a:solidFill>
                <a:latin typeface="Open Sans"/>
                <a:ea typeface="Open Sans"/>
                <a:cs typeface="Open Sans"/>
                <a:sym typeface="Open Sans"/>
              </a:rPr>
              <a:t>College Application Checklist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24242"/>
              </a:buClr>
              <a:buSzPct val="100000"/>
              <a:buFont typeface="Open Sans"/>
            </a:pPr>
            <a:r>
              <a:rPr lang="en" sz="2200">
                <a:solidFill>
                  <a:srgbClr val="424242"/>
                </a:solidFill>
                <a:latin typeface="Open Sans"/>
                <a:ea typeface="Open Sans"/>
                <a:cs typeface="Open Sans"/>
                <a:sym typeface="Open Sans"/>
              </a:rPr>
              <a:t>Teacher Brag Sheet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24242"/>
              </a:buClr>
              <a:buSzPct val="100000"/>
              <a:buFont typeface="Open Sans"/>
            </a:pPr>
            <a:r>
              <a:rPr lang="en" sz="2200">
                <a:solidFill>
                  <a:srgbClr val="424242"/>
                </a:solidFill>
                <a:latin typeface="Open Sans"/>
                <a:ea typeface="Open Sans"/>
                <a:cs typeface="Open Sans"/>
                <a:sym typeface="Open Sans"/>
              </a:rPr>
              <a:t>Counselor Brag Sheet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24242"/>
              </a:buClr>
              <a:buSzPct val="100000"/>
              <a:buFont typeface="Open Sans"/>
            </a:pPr>
            <a:r>
              <a:rPr lang="en" sz="2200">
                <a:solidFill>
                  <a:srgbClr val="424242"/>
                </a:solidFill>
                <a:latin typeface="Open Sans"/>
                <a:ea typeface="Open Sans"/>
                <a:cs typeface="Open Sans"/>
                <a:sym typeface="Open Sans"/>
              </a:rPr>
              <a:t>Unofficial Transcript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287050" y="196150"/>
            <a:ext cx="5878800" cy="148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Before hitting ‘submit’ on a college application: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06400" y="1549400"/>
            <a:ext cx="8127900" cy="27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Do your research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Do some thinking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Locate the application and open an account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Keep track of your schools and passwords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Add college to spreadsheet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Request any needed recommendations </a:t>
            </a:r>
            <a:r>
              <a:rPr b="1" lang="en" sz="2000">
                <a:latin typeface="Open Sans"/>
                <a:ea typeface="Open Sans"/>
                <a:cs typeface="Open Sans"/>
                <a:sym typeface="Open Sans"/>
              </a:rPr>
              <a:t>in person</a:t>
            </a:r>
          </a:p>
          <a:p>
            <a:pPr indent="-355600" lvl="0" marL="45720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Complete the application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287050" y="196150"/>
            <a:ext cx="5878800" cy="148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After hitting ‘submit’ on a college application: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06400" y="1549400"/>
            <a:ext cx="8127900" cy="27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1700">
                <a:latin typeface="Open Sans"/>
                <a:ea typeface="Open Sans"/>
                <a:cs typeface="Open Sans"/>
                <a:sym typeface="Open Sans"/>
              </a:rPr>
              <a:t>Add this school into Naviance</a:t>
            </a:r>
          </a:p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1700">
                <a:latin typeface="Open Sans"/>
                <a:ea typeface="Open Sans"/>
                <a:cs typeface="Open Sans"/>
                <a:sym typeface="Open Sans"/>
              </a:rPr>
              <a:t>Send your ACT/SAT scores through ACT/College Board </a:t>
            </a:r>
            <a:r>
              <a:rPr b="1" lang="en" sz="1700">
                <a:latin typeface="Open Sans"/>
                <a:ea typeface="Open Sans"/>
                <a:cs typeface="Open Sans"/>
                <a:sym typeface="Open Sans"/>
              </a:rPr>
              <a:t>if</a:t>
            </a:r>
            <a:r>
              <a:rPr lang="en" sz="1700">
                <a:latin typeface="Open Sans"/>
                <a:ea typeface="Open Sans"/>
                <a:cs typeface="Open Sans"/>
                <a:sym typeface="Open Sans"/>
              </a:rPr>
              <a:t> not already completed</a:t>
            </a:r>
          </a:p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1700">
                <a:latin typeface="Open Sans"/>
                <a:ea typeface="Open Sans"/>
                <a:cs typeface="Open Sans"/>
                <a:sym typeface="Open Sans"/>
              </a:rPr>
              <a:t>Request transcript through Naviance</a:t>
            </a:r>
          </a:p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1700">
                <a:latin typeface="Open Sans"/>
                <a:ea typeface="Open Sans"/>
                <a:cs typeface="Open Sans"/>
                <a:sym typeface="Open Sans"/>
              </a:rPr>
              <a:t>Fill out College Application Checklist and return two weeks prior to college deadline</a:t>
            </a:r>
          </a:p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1700">
                <a:latin typeface="Open Sans"/>
                <a:ea typeface="Open Sans"/>
                <a:cs typeface="Open Sans"/>
                <a:sym typeface="Open Sans"/>
              </a:rPr>
              <a:t>Check submission status online</a:t>
            </a:r>
          </a:p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Open Sans"/>
              <a:buAutoNum type="arabicParenR"/>
            </a:pPr>
            <a:r>
              <a:rPr lang="en" sz="1700">
                <a:latin typeface="Open Sans"/>
                <a:ea typeface="Open Sans"/>
                <a:cs typeface="Open Sans"/>
                <a:sym typeface="Open Sans"/>
              </a:rPr>
              <a:t>Bring copies of admission decisions and scholarships to counseling office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